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3" pos="960" userDrawn="1">
          <p15:clr>
            <a:srgbClr val="A4A3A4"/>
          </p15:clr>
        </p15:guide>
        <p15:guide id="4" pos="26688" userDrawn="1">
          <p15:clr>
            <a:srgbClr val="A4A3A4"/>
          </p15:clr>
        </p15:guide>
        <p15:guide id="5" orient="horz" pos="19656" userDrawn="1">
          <p15:clr>
            <a:srgbClr val="A4A3A4"/>
          </p15:clr>
        </p15:guide>
        <p15:guide id="6" pos="6816" userDrawn="1">
          <p15:clr>
            <a:srgbClr val="A4A3A4"/>
          </p15:clr>
        </p15:guide>
        <p15:guide id="7" pos="7584" userDrawn="1">
          <p15:clr>
            <a:srgbClr val="A4A3A4"/>
          </p15:clr>
        </p15:guide>
        <p15:guide id="8" pos="13440" userDrawn="1">
          <p15:clr>
            <a:srgbClr val="A4A3A4"/>
          </p15:clr>
        </p15:guide>
        <p15:guide id="9" pos="14208" userDrawn="1">
          <p15:clr>
            <a:srgbClr val="A4A3A4"/>
          </p15:clr>
        </p15:guide>
        <p15:guide id="10" pos="20064" userDrawn="1">
          <p15:clr>
            <a:srgbClr val="A4A3A4"/>
          </p15:clr>
        </p15:guide>
        <p15:guide id="11" pos="20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170"/>
    <a:srgbClr val="660066"/>
    <a:srgbClr val="FFFFFF"/>
    <a:srgbClr val="33016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6"/>
    <p:restoredTop sz="95014" autoAdjust="0"/>
  </p:normalViewPr>
  <p:slideViewPr>
    <p:cSldViewPr snapToGrid="0" snapToObjects="1" showGuides="1">
      <p:cViewPr>
        <p:scale>
          <a:sx n="17" d="100"/>
          <a:sy n="17" d="100"/>
        </p:scale>
        <p:origin x="952" y="976"/>
      </p:cViewPr>
      <p:guideLst>
        <p:guide orient="horz" pos="1080"/>
        <p:guide pos="960"/>
        <p:guide pos="26688"/>
        <p:guide orient="horz" pos="19656"/>
        <p:guide pos="6816"/>
        <p:guide pos="7584"/>
        <p:guide pos="13440"/>
        <p:guide pos="14208"/>
        <p:guide pos="20064"/>
        <p:guide pos="20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92EFD-7076-4FFE-A70F-ECD00ED139B2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5B81A-62B2-4705-8405-A0C11459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8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79852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39926" algn="l" defTabSz="1279852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79852" algn="l" defTabSz="1279852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19778" algn="l" defTabSz="1279852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59705" algn="l" defTabSz="1279852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199631" algn="l" defTabSz="1279852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39559" algn="l" defTabSz="1279852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79485" algn="l" defTabSz="1279852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19411" algn="l" defTabSz="1279852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5B81A-62B2-4705-8405-A0C1145909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0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5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7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2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46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9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3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3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6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80EEA-D0D3-8B4B-92D4-DEB51ACFF84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B81AB-2AEA-4F43-9A67-F95394B0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3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2.tiff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Purple Header Bar"/>
          <p:cNvSpPr/>
          <p:nvPr/>
        </p:nvSpPr>
        <p:spPr>
          <a:xfrm>
            <a:off x="0" y="1838"/>
            <a:ext cx="43891200" cy="5853737"/>
          </a:xfrm>
          <a:prstGeom prst="rect">
            <a:avLst/>
          </a:prstGeom>
          <a:solidFill>
            <a:srgbClr val="3301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77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6600" y="450656"/>
            <a:ext cx="34787840" cy="3581305"/>
          </a:xfrm>
        </p:spPr>
        <p:txBody>
          <a:bodyPr anchor="b">
            <a:noAutofit/>
          </a:bodyPr>
          <a:lstStyle/>
          <a:p>
            <a:r>
              <a:rPr lang="en-US" sz="11200" b="1" dirty="0">
                <a:solidFill>
                  <a:srgbClr val="FFFFFF"/>
                </a:solidFill>
                <a:latin typeface="Arial" panose="020B0604020202020204" pitchFamily="34" charset="0"/>
                <a:ea typeface="Encode Sans Normal Black" charset="0"/>
                <a:cs typeface="Arial" panose="020B0604020202020204" pitchFamily="34" charset="0"/>
              </a:rPr>
              <a:t>Prediction of Generalized Chiller Efficiency by using Machine Learning Method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6605" y="4054756"/>
            <a:ext cx="34787839" cy="161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267" dirty="0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Andrew Copsey</a:t>
            </a:r>
            <a:r>
              <a:rPr lang="en-US" sz="4267" baseline="40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4267" dirty="0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 </a:t>
            </a:r>
            <a:r>
              <a:rPr lang="en-US" sz="4267" dirty="0" err="1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Kailei</a:t>
            </a:r>
            <a:r>
              <a:rPr lang="en-US" sz="4267" dirty="0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Liu</a:t>
            </a:r>
            <a:r>
              <a:rPr lang="en-US" sz="4267" baseline="40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r>
              <a:rPr lang="en-US" sz="4267" dirty="0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</a:t>
            </a:r>
            <a:r>
              <a:rPr lang="en-US" sz="4267" dirty="0" err="1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Hongbo</a:t>
            </a:r>
            <a:r>
              <a:rPr lang="en-US" sz="4267" dirty="0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</a:t>
            </a:r>
            <a:r>
              <a:rPr lang="en-US" sz="4267" dirty="0" err="1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Qiao</a:t>
            </a:r>
            <a:r>
              <a:rPr lang="en-US" sz="4267" baseline="40000" dirty="0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*</a:t>
            </a:r>
            <a:r>
              <a:rPr lang="en-US" sz="4267" dirty="0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.</a:t>
            </a:r>
            <a:endParaRPr lang="en-US" sz="3733" dirty="0">
              <a:solidFill>
                <a:srgbClr val="FFFFFF"/>
              </a:solidFill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667" dirty="0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* </a:t>
            </a:r>
            <a:r>
              <a:rPr lang="en-US" altLang="zh-CN" sz="2667" dirty="0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Department of Materials Science and Engineering</a:t>
            </a:r>
            <a:r>
              <a:rPr lang="en-US" sz="2667" dirty="0">
                <a:solidFill>
                  <a:srgbClr val="FFFFFF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      ** Department of Chemical Engineering </a:t>
            </a:r>
          </a:p>
        </p:txBody>
      </p:sp>
      <p:grpSp>
        <p:nvGrpSpPr>
          <p:cNvPr id="23" name="Group 22" descr="Section Header and gold boundless bar"/>
          <p:cNvGrpSpPr/>
          <p:nvPr/>
        </p:nvGrpSpPr>
        <p:grpSpPr>
          <a:xfrm>
            <a:off x="681437" y="7018946"/>
            <a:ext cx="9296400" cy="1205811"/>
            <a:chOff x="8956548" y="11722608"/>
            <a:chExt cx="6972300" cy="904357"/>
          </a:xfrm>
        </p:grpSpPr>
        <p:sp>
          <p:nvSpPr>
            <p:cNvPr id="16" name="TextBox 15" descr="Section Header and gold boundless bar"/>
            <p:cNvSpPr txBox="1"/>
            <p:nvPr/>
          </p:nvSpPr>
          <p:spPr>
            <a:xfrm>
              <a:off x="8956548" y="11722608"/>
              <a:ext cx="6972300" cy="68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333" b="1" dirty="0">
                  <a:solidFill>
                    <a:srgbClr val="33016F"/>
                  </a:solidFill>
                  <a:latin typeface="Encode Sans Normal Black" charset="0"/>
                  <a:ea typeface="Encode Sans Normal Black" charset="0"/>
                  <a:cs typeface="Encode Sans Normal Black" charset="0"/>
                </a:rPr>
                <a:t>Introduction</a:t>
              </a:r>
            </a:p>
          </p:txBody>
        </p:sp>
        <p:pic>
          <p:nvPicPr>
            <p:cNvPr id="18" name="Picture 17" descr="Gold boundless bar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895" y="12514189"/>
              <a:ext cx="1399032" cy="112776"/>
            </a:xfrm>
            <a:prstGeom prst="rect">
              <a:avLst/>
            </a:prstGeom>
          </p:spPr>
        </p:pic>
      </p:grpSp>
      <p:grpSp>
        <p:nvGrpSpPr>
          <p:cNvPr id="29" name="Group 28" descr="Section Header and gold boundless bar"/>
          <p:cNvGrpSpPr/>
          <p:nvPr/>
        </p:nvGrpSpPr>
        <p:grpSpPr>
          <a:xfrm>
            <a:off x="28515823" y="7018941"/>
            <a:ext cx="9296400" cy="1205811"/>
            <a:chOff x="8956548" y="11722608"/>
            <a:chExt cx="6972300" cy="904357"/>
          </a:xfrm>
        </p:grpSpPr>
        <p:sp>
          <p:nvSpPr>
            <p:cNvPr id="30" name="TextBox 29" descr="Section Header "/>
            <p:cNvSpPr txBox="1"/>
            <p:nvPr/>
          </p:nvSpPr>
          <p:spPr>
            <a:xfrm>
              <a:off x="8956548" y="11722608"/>
              <a:ext cx="6972300" cy="68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333" b="1" dirty="0">
                  <a:solidFill>
                    <a:srgbClr val="33016F"/>
                  </a:solidFill>
                  <a:latin typeface="Encode Sans Normal Black" charset="0"/>
                  <a:ea typeface="Encode Sans Normal Black" charset="0"/>
                  <a:cs typeface="Encode Sans Normal Black" charset="0"/>
                </a:rPr>
                <a:t>Results</a:t>
              </a:r>
              <a:endParaRPr lang="en-US" sz="5333" b="1" dirty="0">
                <a:solidFill>
                  <a:srgbClr val="33016F"/>
                </a:solidFill>
                <a:latin typeface="Encode Sans Normal Black" charset="0"/>
                <a:ea typeface="Encode Sans Normal Black" charset="0"/>
                <a:cs typeface="Encode Sans Normal Black" charset="0"/>
              </a:endParaRPr>
            </a:p>
          </p:txBody>
        </p:sp>
        <p:pic>
          <p:nvPicPr>
            <p:cNvPr id="31" name="Picture 30" descr="gold boundless bar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895" y="12514189"/>
              <a:ext cx="1399032" cy="112776"/>
            </a:xfrm>
            <a:prstGeom prst="rect">
              <a:avLst/>
            </a:prstGeom>
          </p:spPr>
        </p:pic>
      </p:grpSp>
      <p:cxnSp>
        <p:nvCxnSpPr>
          <p:cNvPr id="5" name="Straight Connector 4" descr="Gold rule line divider"/>
          <p:cNvCxnSpPr>
            <a:cxnSpLocks/>
          </p:cNvCxnSpPr>
          <p:nvPr/>
        </p:nvCxnSpPr>
        <p:spPr>
          <a:xfrm>
            <a:off x="11464757" y="7314751"/>
            <a:ext cx="0" cy="2468880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White Block W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756" y="2284341"/>
            <a:ext cx="5299456" cy="3581305"/>
          </a:xfrm>
          <a:prstGeom prst="rect">
            <a:avLst/>
          </a:prstGeom>
        </p:spPr>
      </p:pic>
      <p:grpSp>
        <p:nvGrpSpPr>
          <p:cNvPr id="49" name="Group 48" descr="Section Header and gold boundless bar">
            <a:extLst>
              <a:ext uri="{FF2B5EF4-FFF2-40B4-BE49-F238E27FC236}">
                <a16:creationId xmlns:a16="http://schemas.microsoft.com/office/drawing/2014/main" id="{32194AC4-C83E-46DA-AAF0-5EC4D8DBD856}"/>
              </a:ext>
            </a:extLst>
          </p:cNvPr>
          <p:cNvGrpSpPr/>
          <p:nvPr/>
        </p:nvGrpSpPr>
        <p:grpSpPr>
          <a:xfrm>
            <a:off x="12023967" y="7018941"/>
            <a:ext cx="9296400" cy="1205809"/>
            <a:chOff x="8956548" y="11722608"/>
            <a:chExt cx="6972300" cy="904357"/>
          </a:xfrm>
        </p:grpSpPr>
        <p:sp>
          <p:nvSpPr>
            <p:cNvPr id="50" name="TextBox 49" descr="Section Header and gold boundless bar">
              <a:extLst>
                <a:ext uri="{FF2B5EF4-FFF2-40B4-BE49-F238E27FC236}">
                  <a16:creationId xmlns:a16="http://schemas.microsoft.com/office/drawing/2014/main" id="{0844C37A-CAA7-4CAA-A93C-8084A253C605}"/>
                </a:ext>
              </a:extLst>
            </p:cNvPr>
            <p:cNvSpPr txBox="1"/>
            <p:nvPr/>
          </p:nvSpPr>
          <p:spPr>
            <a:xfrm>
              <a:off x="8956548" y="11722608"/>
              <a:ext cx="6972300" cy="6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333" b="1" dirty="0">
                  <a:solidFill>
                    <a:srgbClr val="33016F"/>
                  </a:solidFill>
                  <a:latin typeface="Encode Sans Normal Black" charset="0"/>
                </a:rPr>
                <a:t>Data Cleaning and ML Model      </a:t>
              </a:r>
            </a:p>
          </p:txBody>
        </p:sp>
        <p:pic>
          <p:nvPicPr>
            <p:cNvPr id="54" name="Picture 53" descr="Gold boundless bar">
              <a:extLst>
                <a:ext uri="{FF2B5EF4-FFF2-40B4-BE49-F238E27FC236}">
                  <a16:creationId xmlns:a16="http://schemas.microsoft.com/office/drawing/2014/main" id="{486527F5-2642-408D-8199-7F02F7226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895" y="12514189"/>
              <a:ext cx="1399032" cy="112776"/>
            </a:xfrm>
            <a:prstGeom prst="rect">
              <a:avLst/>
            </a:prstGeom>
          </p:spPr>
        </p:pic>
      </p:grpSp>
      <p:pic>
        <p:nvPicPr>
          <p:cNvPr id="94" name="Picture 16" descr="https://www.cei.washington.edu/wordpress/wp-content/uploads/2016/01/CEI_logo_tag_color.1.png">
            <a:extLst>
              <a:ext uri="{FF2B5EF4-FFF2-40B4-BE49-F238E27FC236}">
                <a16:creationId xmlns:a16="http://schemas.microsoft.com/office/drawing/2014/main" id="{FC7BF25B-C9C9-4C88-AD91-EF9F4B90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4871" y="29631521"/>
            <a:ext cx="9749514" cy="283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depts.washington.edu/uwdirect/wordpress/wp-content/uploads/2019/02/DIRECTlogo-Final.png">
            <a:extLst>
              <a:ext uri="{FF2B5EF4-FFF2-40B4-BE49-F238E27FC236}">
                <a16:creationId xmlns:a16="http://schemas.microsoft.com/office/drawing/2014/main" id="{39F6BA17-71AA-48D8-B082-D23CDD04D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864" y="25765660"/>
            <a:ext cx="8991202" cy="321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6BDA61-4EBA-F845-8209-DBED10749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99101" y="27163413"/>
            <a:ext cx="3563535" cy="321114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AF625E7-4BE4-944A-8F13-61C2F00CC0DC}"/>
              </a:ext>
            </a:extLst>
          </p:cNvPr>
          <p:cNvSpPr txBox="1"/>
          <p:nvPr/>
        </p:nvSpPr>
        <p:spPr>
          <a:xfrm>
            <a:off x="752382" y="16290978"/>
            <a:ext cx="996891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zh-CN" sz="4267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Centrifugal chillers are large, centralized  refrigeration machines often used to generate cooling for large HVAC systems. Chillers are generally custom-built based on customer requirements with a variety of bundle sizes and motor sizes, which makes a general prediction of chiller electrical efficiency difficult. 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529891B-5D52-4A43-8953-BBFE74B27A86}"/>
              </a:ext>
            </a:extLst>
          </p:cNvPr>
          <p:cNvGrpSpPr/>
          <p:nvPr/>
        </p:nvGrpSpPr>
        <p:grpSpPr>
          <a:xfrm>
            <a:off x="522632" y="9225037"/>
            <a:ext cx="10428414" cy="6390206"/>
            <a:chOff x="352667" y="8928473"/>
            <a:chExt cx="10428414" cy="6390206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362AD1B-95BA-784D-B4F2-D26346220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2667" y="8928473"/>
              <a:ext cx="10428414" cy="636598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FF143A0-7569-2F41-B2F0-0DF602E7C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04018" y="14503977"/>
              <a:ext cx="2073787" cy="814702"/>
            </a:xfrm>
            <a:prstGeom prst="rect">
              <a:avLst/>
            </a:prstGeom>
          </p:spPr>
        </p:pic>
      </p:grpSp>
      <p:sp>
        <p:nvSpPr>
          <p:cNvPr id="61" name="Rectangle 36">
            <a:extLst>
              <a:ext uri="{FF2B5EF4-FFF2-40B4-BE49-F238E27FC236}">
                <a16:creationId xmlns:a16="http://schemas.microsoft.com/office/drawing/2014/main" id="{7E9F4ABB-2440-214F-B141-90864B57E741}"/>
              </a:ext>
            </a:extLst>
          </p:cNvPr>
          <p:cNvSpPr/>
          <p:nvPr/>
        </p:nvSpPr>
        <p:spPr>
          <a:xfrm>
            <a:off x="522632" y="22420795"/>
            <a:ext cx="10612469" cy="8628837"/>
          </a:xfrm>
          <a:prstGeom prst="rect">
            <a:avLst/>
          </a:prstGeom>
          <a:solidFill>
            <a:srgbClr val="330170"/>
          </a:solidFill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Issue: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67" b="1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Model cannot accurately predict different chiller efficiency based on the existing dataset.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67" b="1" dirty="0">
              <a:solidFill>
                <a:schemeClr val="bg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267" b="1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Goals:</a:t>
            </a:r>
          </a:p>
          <a:p>
            <a:pPr algn="just"/>
            <a:r>
              <a:rPr lang="en-US" sz="4267" b="1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model to predict a new chiller efficiency based on the exist chiller performance and design specifications.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267" b="1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267" b="1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Models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267" b="1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wrap function</a:t>
            </a:r>
          </a:p>
          <a:p>
            <a:pPr marL="742950" indent="-742950">
              <a:buFont typeface="+mj-lt"/>
              <a:buAutoNum type="arabicPeriod"/>
            </a:pPr>
            <a:endParaRPr lang="en-US" sz="4267" b="1" dirty="0">
              <a:solidFill>
                <a:schemeClr val="bg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5303C7D-8407-1A42-A650-EF151EF28382}"/>
              </a:ext>
            </a:extLst>
          </p:cNvPr>
          <p:cNvGrpSpPr/>
          <p:nvPr/>
        </p:nvGrpSpPr>
        <p:grpSpPr>
          <a:xfrm>
            <a:off x="27977082" y="11358548"/>
            <a:ext cx="15914118" cy="6211886"/>
            <a:chOff x="27977082" y="8534068"/>
            <a:chExt cx="15914118" cy="621188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B0B08E1-C2E3-9446-9EDA-536E69D8F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977082" y="8547308"/>
              <a:ext cx="8264861" cy="6198646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372B48D8-BE2D-C144-AF7D-BB135B2F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626337" y="8534068"/>
              <a:ext cx="8264863" cy="6198647"/>
            </a:xfrm>
            <a:prstGeom prst="rect">
              <a:avLst/>
            </a:prstGeom>
          </p:spPr>
        </p:pic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581CD064-DC3E-2948-84C7-191CF869B26B}"/>
              </a:ext>
            </a:extLst>
          </p:cNvPr>
          <p:cNvSpPr txBox="1"/>
          <p:nvPr/>
        </p:nvSpPr>
        <p:spPr>
          <a:xfrm>
            <a:off x="12148430" y="8835102"/>
            <a:ext cx="9968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" altLang="zh-CN" sz="48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" altLang="zh-CN" sz="54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48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&amp; Model Selection</a:t>
            </a:r>
            <a:endParaRPr lang="en" altLang="zh-CN" sz="5400" dirty="0">
              <a:solidFill>
                <a:srgbClr val="3301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A49FF3D-8E62-F44C-8D03-08BF0CCACC30}"/>
              </a:ext>
            </a:extLst>
          </p:cNvPr>
          <p:cNvSpPr/>
          <p:nvPr/>
        </p:nvSpPr>
        <p:spPr>
          <a:xfrm>
            <a:off x="11741518" y="16854806"/>
            <a:ext cx="2943044" cy="15900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67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Auditable Equation</a:t>
            </a:r>
          </a:p>
        </p:txBody>
      </p:sp>
      <p:sp>
        <p:nvSpPr>
          <p:cNvPr id="75" name="Arrow: Down 12">
            <a:extLst>
              <a:ext uri="{FF2B5EF4-FFF2-40B4-BE49-F238E27FC236}">
                <a16:creationId xmlns:a16="http://schemas.microsoft.com/office/drawing/2014/main" id="{7644BDBC-930F-9D41-BA14-E58281642A32}"/>
              </a:ext>
            </a:extLst>
          </p:cNvPr>
          <p:cNvSpPr/>
          <p:nvPr/>
        </p:nvSpPr>
        <p:spPr>
          <a:xfrm flipH="1">
            <a:off x="12804283" y="13891972"/>
            <a:ext cx="817515" cy="25585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E7003E3-49CD-C349-B094-C976FF9500AA}"/>
              </a:ext>
            </a:extLst>
          </p:cNvPr>
          <p:cNvGrpSpPr/>
          <p:nvPr/>
        </p:nvGrpSpPr>
        <p:grpSpPr>
          <a:xfrm>
            <a:off x="11892897" y="10128992"/>
            <a:ext cx="15388269" cy="5052519"/>
            <a:chOff x="11892897" y="10128992"/>
            <a:chExt cx="15388269" cy="505251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F9F95E2-063D-174F-A27B-8B8B554DC0C8}"/>
                </a:ext>
              </a:extLst>
            </p:cNvPr>
            <p:cNvSpPr/>
            <p:nvPr/>
          </p:nvSpPr>
          <p:spPr>
            <a:xfrm>
              <a:off x="11892897" y="11955477"/>
              <a:ext cx="2770899" cy="13300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267" dirty="0">
                  <a:solidFill>
                    <a:srgbClr val="3301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Raw</a:t>
              </a:r>
              <a:r>
                <a:rPr lang="zh-CN" altLang="en-US" sz="4267" dirty="0">
                  <a:solidFill>
                    <a:srgbClr val="3301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4267" dirty="0">
                  <a:solidFill>
                    <a:srgbClr val="3301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zh-CN" altLang="en-US" sz="4267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左大括号 34">
              <a:extLst>
                <a:ext uri="{FF2B5EF4-FFF2-40B4-BE49-F238E27FC236}">
                  <a16:creationId xmlns:a16="http://schemas.microsoft.com/office/drawing/2014/main" id="{BAE25E52-928A-9B44-8338-BCE759665317}"/>
                </a:ext>
              </a:extLst>
            </p:cNvPr>
            <p:cNvSpPr/>
            <p:nvPr/>
          </p:nvSpPr>
          <p:spPr>
            <a:xfrm>
              <a:off x="14898789" y="10363200"/>
              <a:ext cx="963600" cy="4520468"/>
            </a:xfrm>
            <a:prstGeom prst="leftBrace">
              <a:avLst>
                <a:gd name="adj1" fmla="val 8333"/>
                <a:gd name="adj2" fmla="val 4938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DCB0FBC-5BC7-2747-991F-540474452655}"/>
                </a:ext>
              </a:extLst>
            </p:cNvPr>
            <p:cNvSpPr/>
            <p:nvPr/>
          </p:nvSpPr>
          <p:spPr>
            <a:xfrm>
              <a:off x="16086815" y="10128992"/>
              <a:ext cx="4788072" cy="13300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267" dirty="0">
                  <a:solidFill>
                    <a:srgbClr val="3301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Series</a:t>
              </a:r>
              <a:r>
                <a:rPr lang="zh-CN" altLang="en-US" sz="4267" dirty="0">
                  <a:solidFill>
                    <a:srgbClr val="3301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4267" dirty="0">
                  <a:solidFill>
                    <a:srgbClr val="3301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zh-CN" altLang="en-US" sz="4267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07B637CD-B6C0-DF48-97A3-9E076882E6BB}"/>
                </a:ext>
              </a:extLst>
            </p:cNvPr>
            <p:cNvSpPr/>
            <p:nvPr/>
          </p:nvSpPr>
          <p:spPr>
            <a:xfrm>
              <a:off x="16083839" y="13842242"/>
              <a:ext cx="4788072" cy="13300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3301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Non-numeric Features</a:t>
              </a:r>
              <a:endParaRPr lang="zh-CN" altLang="en-US" sz="40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5C66832-A93B-7446-86D5-41A04B7C52DC}"/>
                </a:ext>
              </a:extLst>
            </p:cNvPr>
            <p:cNvSpPr/>
            <p:nvPr/>
          </p:nvSpPr>
          <p:spPr>
            <a:xfrm>
              <a:off x="16083839" y="11985617"/>
              <a:ext cx="4788072" cy="13300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3301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50+ features/chiller</a:t>
              </a:r>
              <a:endParaRPr lang="zh-CN" altLang="en-US" sz="40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2DE1CB84-0A6E-8E4C-BFC1-9AAA51110B11}"/>
                </a:ext>
              </a:extLst>
            </p:cNvPr>
            <p:cNvSpPr/>
            <p:nvPr/>
          </p:nvSpPr>
          <p:spPr>
            <a:xfrm>
              <a:off x="22465303" y="10128992"/>
              <a:ext cx="4788072" cy="13300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267" dirty="0">
                  <a:solidFill>
                    <a:srgbClr val="3301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 Screening</a:t>
              </a:r>
              <a:endParaRPr lang="zh-CN" altLang="en-US" sz="4267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4C78DC1-4213-3644-AFAA-5A420147AF4F}"/>
                </a:ext>
              </a:extLst>
            </p:cNvPr>
            <p:cNvSpPr/>
            <p:nvPr/>
          </p:nvSpPr>
          <p:spPr>
            <a:xfrm>
              <a:off x="22465303" y="11983956"/>
              <a:ext cx="4788072" cy="13300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3301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Elimination</a:t>
              </a:r>
              <a:endParaRPr lang="zh-CN" altLang="en-US" sz="40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4DF4D153-CEF9-FE43-A770-53CF87728197}"/>
                </a:ext>
              </a:extLst>
            </p:cNvPr>
            <p:cNvSpPr/>
            <p:nvPr/>
          </p:nvSpPr>
          <p:spPr>
            <a:xfrm>
              <a:off x="22493094" y="13851475"/>
              <a:ext cx="4788072" cy="13300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3301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Numeralization</a:t>
              </a:r>
              <a:endParaRPr lang="zh-CN" altLang="en-US" sz="40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1B4CC409-6913-7F4B-A985-D26B5C23533A}"/>
                </a:ext>
              </a:extLst>
            </p:cNvPr>
            <p:cNvCxnSpPr>
              <a:stCxn id="67" idx="3"/>
              <a:endCxn id="78" idx="1"/>
            </p:cNvCxnSpPr>
            <p:nvPr/>
          </p:nvCxnSpPr>
          <p:spPr>
            <a:xfrm>
              <a:off x="20874887" y="10794010"/>
              <a:ext cx="15904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F592A986-763F-3243-8A48-3C327B14696D}"/>
                </a:ext>
              </a:extLst>
            </p:cNvPr>
            <p:cNvCxnSpPr>
              <a:cxnSpLocks/>
              <a:stCxn id="70" idx="3"/>
              <a:endCxn id="79" idx="1"/>
            </p:cNvCxnSpPr>
            <p:nvPr/>
          </p:nvCxnSpPr>
          <p:spPr>
            <a:xfrm flipV="1">
              <a:off x="20871911" y="12648974"/>
              <a:ext cx="1593392" cy="166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1B93F118-83EB-9047-AC67-5E5AE2C32B39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20942249" y="14516493"/>
              <a:ext cx="1550845" cy="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2410E935-CE38-6E48-B9D0-3A5087453FC4}"/>
              </a:ext>
            </a:extLst>
          </p:cNvPr>
          <p:cNvSpPr txBox="1"/>
          <p:nvPr/>
        </p:nvSpPr>
        <p:spPr>
          <a:xfrm>
            <a:off x="12148430" y="19331106"/>
            <a:ext cx="996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" altLang="zh-CN" sz="48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Comparison</a:t>
            </a:r>
            <a:endParaRPr lang="en" altLang="zh-CN" sz="5400" dirty="0">
              <a:solidFill>
                <a:srgbClr val="3301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8A025D1E-020B-9749-BECC-8BD8D2531781}"/>
              </a:ext>
            </a:extLst>
          </p:cNvPr>
          <p:cNvGrpSpPr/>
          <p:nvPr/>
        </p:nvGrpSpPr>
        <p:grpSpPr>
          <a:xfrm>
            <a:off x="11680188" y="20206975"/>
            <a:ext cx="5743986" cy="4216821"/>
            <a:chOff x="11696469" y="21201595"/>
            <a:chExt cx="5786144" cy="4339608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3F19C941-4482-6248-A2AC-80C708E2E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696469" y="21201595"/>
              <a:ext cx="5786144" cy="4339608"/>
            </a:xfrm>
            <a:prstGeom prst="rect">
              <a:avLst/>
            </a:prstGeom>
          </p:spPr>
        </p:pic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D0AF9EA0-5FA1-104B-9913-C303AC5A13CC}"/>
                </a:ext>
              </a:extLst>
            </p:cNvPr>
            <p:cNvSpPr txBox="1"/>
            <p:nvPr/>
          </p:nvSpPr>
          <p:spPr>
            <a:xfrm>
              <a:off x="12501242" y="21829456"/>
              <a:ext cx="4110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Piecewise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&amp;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Polynomial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Fit</a:t>
              </a:r>
              <a:endParaRPr kumimoji="1" lang="zh-CN" altLang="en-US" dirty="0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821AEEB-62A5-CB4C-99EB-9D20846C8803}"/>
              </a:ext>
            </a:extLst>
          </p:cNvPr>
          <p:cNvGrpSpPr/>
          <p:nvPr/>
        </p:nvGrpSpPr>
        <p:grpSpPr>
          <a:xfrm>
            <a:off x="16917794" y="20198302"/>
            <a:ext cx="5796091" cy="4234165"/>
            <a:chOff x="16955648" y="20188346"/>
            <a:chExt cx="5786144" cy="4339608"/>
          </a:xfrm>
        </p:grpSpPr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07709B32-8B5E-414C-BD47-D8B6F338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955648" y="20188346"/>
              <a:ext cx="5786144" cy="4339608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727BA47-660C-BD45-B295-97FDA5CB2C28}"/>
                </a:ext>
              </a:extLst>
            </p:cNvPr>
            <p:cNvSpPr txBox="1"/>
            <p:nvPr/>
          </p:nvSpPr>
          <p:spPr>
            <a:xfrm>
              <a:off x="20580749" y="20816207"/>
              <a:ext cx="1633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Polynomial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Fit</a:t>
              </a:r>
              <a:endParaRPr kumimoji="1" lang="zh-CN" altLang="en-US" dirty="0"/>
            </a:p>
          </p:txBody>
        </p:sp>
      </p:grpSp>
      <p:sp>
        <p:nvSpPr>
          <p:cNvPr id="110" name="Rectangle 36">
            <a:extLst>
              <a:ext uri="{FF2B5EF4-FFF2-40B4-BE49-F238E27FC236}">
                <a16:creationId xmlns:a16="http://schemas.microsoft.com/office/drawing/2014/main" id="{FC8CA5AA-46C7-7149-9089-A8BAEF7D325A}"/>
              </a:ext>
            </a:extLst>
          </p:cNvPr>
          <p:cNvSpPr/>
          <p:nvPr/>
        </p:nvSpPr>
        <p:spPr>
          <a:xfrm>
            <a:off x="11712858" y="28664590"/>
            <a:ext cx="15622863" cy="2062296"/>
          </a:xfrm>
          <a:prstGeom prst="rect">
            <a:avLst/>
          </a:prstGeom>
          <a:solidFill>
            <a:srgbClr val="330170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4267" b="1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fitting the data with different methods, we find that the polynomial regression have a better and more reasonable result among the 5 methods mentioned above.</a:t>
            </a:r>
          </a:p>
        </p:txBody>
      </p:sp>
      <p:sp>
        <p:nvSpPr>
          <p:cNvPr id="112" name="TextBox 6">
            <a:extLst>
              <a:ext uri="{FF2B5EF4-FFF2-40B4-BE49-F238E27FC236}">
                <a16:creationId xmlns:a16="http://schemas.microsoft.com/office/drawing/2014/main" id="{6A924AFE-6968-CA4A-A309-A43A4EFE4BAA}"/>
              </a:ext>
            </a:extLst>
          </p:cNvPr>
          <p:cNvSpPr txBox="1"/>
          <p:nvPr/>
        </p:nvSpPr>
        <p:spPr>
          <a:xfrm>
            <a:off x="28218330" y="8636241"/>
            <a:ext cx="15216799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267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fitting with 24 unique chillers (58 in total) datasets we have , the polynomial function fitted the data very well.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833E379-8029-B543-9B46-CE0FDCBA5C4C}"/>
                  </a:ext>
                </a:extLst>
              </p:cNvPr>
              <p:cNvSpPr txBox="1"/>
              <p:nvPr/>
            </p:nvSpPr>
            <p:spPr>
              <a:xfrm>
                <a:off x="29244029" y="10392309"/>
                <a:ext cx="131653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𝐸𝑓𝑓𝑖𝑐𝑖𝑒𝑛𝑐𝑦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kumimoji="1"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3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3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  <a:endParaRPr kumimoji="1" lang="zh-CN" altLang="en-US" sz="36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833E379-8029-B543-9B46-CE0FDCBA5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4029" y="10392309"/>
                <a:ext cx="13165399" cy="553998"/>
              </a:xfrm>
              <a:prstGeom prst="rect">
                <a:avLst/>
              </a:prstGeom>
              <a:blipFill>
                <a:blip r:embed="rId14"/>
                <a:stretch>
                  <a:fillRect l="-1639" t="-13333"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6">
            <a:extLst>
              <a:ext uri="{FF2B5EF4-FFF2-40B4-BE49-F238E27FC236}">
                <a16:creationId xmlns:a16="http://schemas.microsoft.com/office/drawing/2014/main" id="{11B730A8-C764-0E46-BA90-C0217CECDE25}"/>
              </a:ext>
            </a:extLst>
          </p:cNvPr>
          <p:cNvSpPr txBox="1"/>
          <p:nvPr/>
        </p:nvSpPr>
        <p:spPr>
          <a:xfrm>
            <a:off x="28128599" y="21121383"/>
            <a:ext cx="15216799" cy="368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267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result, we have a polynomial function fitted the data very well </a:t>
            </a:r>
            <a:r>
              <a:rPr lang="en-US" altLang="zh-CN" sz="4267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good performances and  excellent statistic data.</a:t>
            </a:r>
          </a:p>
          <a:p>
            <a:pPr algn="just"/>
            <a:endParaRPr lang="en-US" altLang="zh-CN" sz="2000" dirty="0">
              <a:solidFill>
                <a:srgbClr val="3301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4267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due to the limited chiller design specification data and the unknown environment factors, the model isn’t perfect and still need to be further investigate.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3537E4-3662-0D48-9A5A-A56A7E6A66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84995" y="20160417"/>
            <a:ext cx="5743315" cy="4234165"/>
          </a:xfrm>
          <a:prstGeom prst="rect">
            <a:avLst/>
          </a:prstGeom>
        </p:spPr>
      </p:pic>
      <p:cxnSp>
        <p:nvCxnSpPr>
          <p:cNvPr id="52" name="Straight Connector 51" descr="Gold rule line divider"/>
          <p:cNvCxnSpPr>
            <a:cxnSpLocks/>
          </p:cNvCxnSpPr>
          <p:nvPr/>
        </p:nvCxnSpPr>
        <p:spPr>
          <a:xfrm>
            <a:off x="27601333" y="7314751"/>
            <a:ext cx="0" cy="2468880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13FA75D2-72A5-F947-917C-2B1D81FAC2E7}"/>
              </a:ext>
            </a:extLst>
          </p:cNvPr>
          <p:cNvSpPr txBox="1"/>
          <p:nvPr/>
        </p:nvSpPr>
        <p:spPr>
          <a:xfrm>
            <a:off x="24492014" y="20749642"/>
            <a:ext cx="163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Fit</a:t>
            </a:r>
            <a:endParaRPr kumimoji="1"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4B95206-D26C-0143-BC85-0F57A3F23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0626"/>
              </p:ext>
            </p:extLst>
          </p:nvPr>
        </p:nvGraphicFramePr>
        <p:xfrm>
          <a:off x="14170332" y="24898033"/>
          <a:ext cx="10707914" cy="312914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161480">
                  <a:extLst>
                    <a:ext uri="{9D8B030D-6E8A-4147-A177-3AD203B41FA5}">
                      <a16:colId xmlns:a16="http://schemas.microsoft.com/office/drawing/2014/main" val="508583271"/>
                    </a:ext>
                  </a:extLst>
                </a:gridCol>
                <a:gridCol w="4273217">
                  <a:extLst>
                    <a:ext uri="{9D8B030D-6E8A-4147-A177-3AD203B41FA5}">
                      <a16:colId xmlns:a16="http://schemas.microsoft.com/office/drawing/2014/main" val="137694860"/>
                    </a:ext>
                  </a:extLst>
                </a:gridCol>
                <a:gridCol w="4273217">
                  <a:extLst>
                    <a:ext uri="{9D8B030D-6E8A-4147-A177-3AD203B41FA5}">
                      <a16:colId xmlns:a16="http://schemas.microsoft.com/office/drawing/2014/main" val="1443049301"/>
                    </a:ext>
                  </a:extLst>
                </a:gridCol>
              </a:tblGrid>
              <a:tr h="1043048">
                <a:tc>
                  <a:txBody>
                    <a:bodyPr/>
                    <a:lstStyle/>
                    <a:p>
                      <a:pPr algn="ctr"/>
                      <a:endParaRPr lang="zh-CN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/>
                        <a:t>Neural</a:t>
                      </a:r>
                      <a:endParaRPr lang="zh-CN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/>
                        <a:t>Linear</a:t>
                      </a:r>
                      <a:endParaRPr lang="zh-CN" altLang="en-US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928707"/>
                  </a:ext>
                </a:extLst>
              </a:tr>
              <a:tr h="1043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/>
                        <a:t>RMSE</a:t>
                      </a:r>
                      <a:endParaRPr lang="zh-CN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/>
                        <a:t>0.4 - 1000</a:t>
                      </a:r>
                      <a:endParaRPr lang="zh-CN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/>
                        <a:t>0.7 - 1000</a:t>
                      </a:r>
                      <a:endParaRPr lang="zh-CN" altLang="en-US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674409"/>
                  </a:ext>
                </a:extLst>
              </a:tr>
              <a:tr h="1043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/>
                        <a:t>R^2</a:t>
                      </a:r>
                      <a:endParaRPr lang="zh-CN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/>
                        <a:t>0.1 – 0.97</a:t>
                      </a:r>
                      <a:endParaRPr lang="zh-CN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/>
                        <a:t>0.3 - 0.9</a:t>
                      </a:r>
                      <a:endParaRPr lang="zh-CN" altLang="en-US" sz="4400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751329"/>
                  </a:ext>
                </a:extLst>
              </a:tr>
            </a:tbl>
          </a:graphicData>
        </a:graphic>
      </p:graphicFrame>
      <p:sp>
        <p:nvSpPr>
          <p:cNvPr id="69" name="矩形 68">
            <a:extLst>
              <a:ext uri="{FF2B5EF4-FFF2-40B4-BE49-F238E27FC236}">
                <a16:creationId xmlns:a16="http://schemas.microsoft.com/office/drawing/2014/main" id="{91D52042-A701-B44D-91FF-9F5A2B4F5396}"/>
              </a:ext>
            </a:extLst>
          </p:cNvPr>
          <p:cNvSpPr/>
          <p:nvPr/>
        </p:nvSpPr>
        <p:spPr>
          <a:xfrm>
            <a:off x="15942937" y="16708223"/>
            <a:ext cx="3064145" cy="18831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</a:t>
            </a:r>
          </a:p>
          <a:p>
            <a:pPr algn="ctr"/>
            <a:r>
              <a:rPr lang="en-US" altLang="zh-CN" sz="40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algn="ctr"/>
            <a:r>
              <a:rPr lang="en-US" altLang="zh-CN" sz="40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Polynomial</a:t>
            </a:r>
            <a:endParaRPr lang="zh-CN" altLang="en-US" sz="4000" dirty="0">
              <a:solidFill>
                <a:srgbClr val="3301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FA7441A-21EA-8649-A5F3-7BF4652D069F}"/>
              </a:ext>
            </a:extLst>
          </p:cNvPr>
          <p:cNvSpPr/>
          <p:nvPr/>
        </p:nvSpPr>
        <p:spPr>
          <a:xfrm>
            <a:off x="24240284" y="16704924"/>
            <a:ext cx="2774616" cy="18831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  <a:endParaRPr lang="zh-CN" altLang="en-US" sz="4000" dirty="0">
              <a:solidFill>
                <a:srgbClr val="3301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BCCA20F-86A2-D14D-91E7-589794415986}"/>
              </a:ext>
            </a:extLst>
          </p:cNvPr>
          <p:cNvSpPr/>
          <p:nvPr/>
        </p:nvSpPr>
        <p:spPr>
          <a:xfrm>
            <a:off x="19697887" y="16704924"/>
            <a:ext cx="3822227" cy="18831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Piecewise</a:t>
            </a:r>
          </a:p>
          <a:p>
            <a:pPr algn="ctr"/>
            <a:r>
              <a:rPr lang="en-US" altLang="zh-CN" sz="40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</a:p>
          <a:p>
            <a:pPr algn="ctr"/>
            <a:r>
              <a:rPr lang="en-US" altLang="zh-CN" sz="4000" dirty="0">
                <a:solidFill>
                  <a:srgbClr val="3301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Non-Piecewise</a:t>
            </a:r>
            <a:endParaRPr lang="zh-CN" altLang="en-US" sz="4000" dirty="0">
              <a:solidFill>
                <a:srgbClr val="3301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3AC38CE-FE8E-9D43-9ADF-FF55DFF88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869433"/>
              </p:ext>
            </p:extLst>
          </p:nvPr>
        </p:nvGraphicFramePr>
        <p:xfrm>
          <a:off x="29453642" y="17995915"/>
          <a:ext cx="12746172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48724">
                  <a:extLst>
                    <a:ext uri="{9D8B030D-6E8A-4147-A177-3AD203B41FA5}">
                      <a16:colId xmlns:a16="http://schemas.microsoft.com/office/drawing/2014/main" val="2778068006"/>
                    </a:ext>
                  </a:extLst>
                </a:gridCol>
                <a:gridCol w="4248724">
                  <a:extLst>
                    <a:ext uri="{9D8B030D-6E8A-4147-A177-3AD203B41FA5}">
                      <a16:colId xmlns:a16="http://schemas.microsoft.com/office/drawing/2014/main" val="2080507898"/>
                    </a:ext>
                  </a:extLst>
                </a:gridCol>
                <a:gridCol w="4248724">
                  <a:extLst>
                    <a:ext uri="{9D8B030D-6E8A-4147-A177-3AD203B41FA5}">
                      <a16:colId xmlns:a16="http://schemas.microsoft.com/office/drawing/2014/main" val="922590022"/>
                    </a:ext>
                  </a:extLst>
                </a:gridCol>
              </a:tblGrid>
              <a:tr h="499111">
                <a:tc>
                  <a:txBody>
                    <a:bodyPr/>
                    <a:lstStyle/>
                    <a:p>
                      <a:pPr algn="ctr"/>
                      <a:endParaRPr lang="zh-CN" altLang="en-US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dirty="0"/>
                        <a:t>RMSE</a:t>
                      </a:r>
                      <a:endParaRPr lang="zh-CN" altLang="en-US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dirty="0"/>
                        <a:t>R^2</a:t>
                      </a:r>
                      <a:endParaRPr lang="zh-CN" altLang="en-US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221730"/>
                  </a:ext>
                </a:extLst>
              </a:tr>
              <a:tr h="499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dirty="0"/>
                        <a:t>Polynomial</a:t>
                      </a:r>
                      <a:r>
                        <a:rPr lang="en-US" altLang="zh-CN" sz="4800" baseline="30000" dirty="0"/>
                        <a:t>**</a:t>
                      </a:r>
                      <a:endParaRPr lang="zh-CN" altLang="en-US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0.023944</a:t>
                      </a:r>
                      <a:endParaRPr lang="zh-CN" altLang="en-US" sz="4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dirty="0"/>
                        <a:t>0.92</a:t>
                      </a:r>
                      <a:endParaRPr lang="zh-CN" altLang="en-US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2815598"/>
                  </a:ext>
                </a:extLst>
              </a:tr>
              <a:tr h="499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</a:t>
                      </a:r>
                      <a:endParaRPr lang="zh-CN" altLang="en-US" sz="4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0.2 - 0.7</a:t>
                      </a:r>
                      <a:endParaRPr lang="zh-CN" altLang="en-US" sz="4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  <a:r>
                        <a:rPr lang="en-US" altLang="zh-CN" sz="48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endParaRPr lang="zh-CN" altLang="en-US" sz="4800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397270"/>
                  </a:ext>
                </a:extLst>
              </a:tr>
            </a:tbl>
          </a:graphicData>
        </a:graphic>
      </p:graphicFrame>
      <p:sp>
        <p:nvSpPr>
          <p:cNvPr id="74" name="文本框 73">
            <a:extLst>
              <a:ext uri="{FF2B5EF4-FFF2-40B4-BE49-F238E27FC236}">
                <a16:creationId xmlns:a16="http://schemas.microsoft.com/office/drawing/2014/main" id="{988DFC0C-9B4C-CF49-B845-8D44D223CF34}"/>
              </a:ext>
            </a:extLst>
          </p:cNvPr>
          <p:cNvSpPr txBox="1"/>
          <p:nvPr/>
        </p:nvSpPr>
        <p:spPr>
          <a:xfrm>
            <a:off x="28218330" y="25015038"/>
            <a:ext cx="349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* An Example of Equation</a:t>
            </a:r>
          </a:p>
          <a:p>
            <a:r>
              <a:rPr kumimoji="1" lang="en-US" altLang="zh-CN" dirty="0"/>
              <a:t>** Specific Data to one chiller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96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4380</TotalTime>
  <Words>327</Words>
  <Application>Microsoft Macintosh PowerPoint</Application>
  <PresentationFormat>自定义</PresentationFormat>
  <Paragraphs>61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Encode Sans Normal Black</vt:lpstr>
      <vt:lpstr>Arial</vt:lpstr>
      <vt:lpstr>Calibri</vt:lpstr>
      <vt:lpstr>Calibri Light</vt:lpstr>
      <vt:lpstr>Cambria Math</vt:lpstr>
      <vt:lpstr>Office Theme</vt:lpstr>
      <vt:lpstr>Prediction of Generalized Chiller Efficiency by using Machine Learning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HERE</dc:title>
  <dc:creator>Sydney Brown</dc:creator>
  <cp:lastModifiedBy>Hongbo Qiao</cp:lastModifiedBy>
  <cp:revision>83</cp:revision>
  <dcterms:created xsi:type="dcterms:W3CDTF">2018-02-06T21:34:11Z</dcterms:created>
  <dcterms:modified xsi:type="dcterms:W3CDTF">2019-06-24T18:12:16Z</dcterms:modified>
</cp:coreProperties>
</file>